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4"/>
  </p:notesMasterIdLst>
  <p:sldIdLst>
    <p:sldId id="256" r:id="rId2"/>
    <p:sldId id="257" r:id="rId3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3149"/>
    <a:srgbClr val="F4854E"/>
    <a:srgbClr val="F7BE4B"/>
    <a:srgbClr val="50D1BF"/>
    <a:srgbClr val="FE0000"/>
    <a:srgbClr val="008F3F"/>
    <a:srgbClr val="000000"/>
    <a:srgbClr val="20487C"/>
    <a:srgbClr val="C00000"/>
    <a:srgbClr val="01B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>
      <p:cViewPr>
        <p:scale>
          <a:sx n="50" d="100"/>
          <a:sy n="50" d="100"/>
        </p:scale>
        <p:origin x="-3226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FEB0E-639B-4073-840E-6A835A7CEC55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EF43DA-42A6-4194-BE28-FDA85A2F59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36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EF43DA-42A6-4194-BE28-FDA85A2F59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08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3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8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15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53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0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21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4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3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3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3CF614-9A84-4DF0-BCF4-0EBA3BE4695F}" type="datetimeFigureOut">
              <a:rPr lang="en-US" smtClean="0"/>
              <a:t>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C260C-C0E5-4354-8119-D25E57959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31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9590BDB6-F160-47CD-A1A2-044091D4E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497" y="19746310"/>
            <a:ext cx="11626704" cy="6750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14404-D457-47FC-8246-CAB2D51FF0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6" t="18581" r="11160" b="6503"/>
          <a:stretch/>
        </p:blipFill>
        <p:spPr>
          <a:xfrm>
            <a:off x="594554" y="7313284"/>
            <a:ext cx="11513495" cy="62705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C5558F-662E-445A-9E27-2C3CB14B7565}"/>
              </a:ext>
            </a:extLst>
          </p:cNvPr>
          <p:cNvSpPr/>
          <p:nvPr/>
        </p:nvSpPr>
        <p:spPr>
          <a:xfrm>
            <a:off x="12569026" y="0"/>
            <a:ext cx="19648170" cy="32918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C974C7-7456-4893-BA31-0CE819728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8916" y="-774505"/>
            <a:ext cx="11187301" cy="44952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3856A1-DDA8-4A44-B3D2-FFDD17B89A41}"/>
              </a:ext>
            </a:extLst>
          </p:cNvPr>
          <p:cNvSpPr/>
          <p:nvPr/>
        </p:nvSpPr>
        <p:spPr>
          <a:xfrm>
            <a:off x="18729524" y="4021398"/>
            <a:ext cx="725512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Microservice Interactive</a:t>
            </a:r>
          </a:p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L</a:t>
            </a:r>
            <a:r>
              <a:rPr lang="en-US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earning System</a:t>
            </a:r>
            <a:endParaRPr lang="en-US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0" name="Picture 9" descr="Mansoura University">
            <a:extLst>
              <a:ext uri="{FF2B5EF4-FFF2-40B4-BE49-F238E27FC236}">
                <a16:creationId xmlns:a16="http://schemas.microsoft.com/office/drawing/2014/main" id="{C2243638-DBAE-4130-B519-E22791A6CD70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4900" y="51100"/>
            <a:ext cx="2390977" cy="224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Photo from Osama Ouda (1)">
            <a:extLst>
              <a:ext uri="{FF2B5EF4-FFF2-40B4-BE49-F238E27FC236}">
                <a16:creationId xmlns:a16="http://schemas.microsoft.com/office/drawing/2014/main" id="{D5A13FD7-A57E-464A-8BEA-E0B025934189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6277" y="149879"/>
            <a:ext cx="2350804" cy="221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65614-6A16-413A-B660-40F69052C4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424" y="5601001"/>
            <a:ext cx="18307376" cy="14145308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EDFFEE-E80C-40FB-A8C3-EC8C6A751FEC}"/>
              </a:ext>
            </a:extLst>
          </p:cNvPr>
          <p:cNvSpPr/>
          <p:nvPr/>
        </p:nvSpPr>
        <p:spPr>
          <a:xfrm>
            <a:off x="14694768" y="18216035"/>
            <a:ext cx="16303392" cy="153027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System Architecture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136E44-591A-469C-84EA-1868B14782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6213" y="21151189"/>
            <a:ext cx="19013797" cy="1036233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33A241-C77A-43F8-A95E-697A49BEA0BD}"/>
              </a:ext>
            </a:extLst>
          </p:cNvPr>
          <p:cNvSpPr/>
          <p:nvPr/>
        </p:nvSpPr>
        <p:spPr>
          <a:xfrm>
            <a:off x="19830705" y="3555186"/>
            <a:ext cx="2247068" cy="35377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Khalil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34C4337-18D8-4326-9F03-854F57DE7EE8}"/>
              </a:ext>
            </a:extLst>
          </p:cNvPr>
          <p:cNvSpPr/>
          <p:nvPr/>
        </p:nvSpPr>
        <p:spPr>
          <a:xfrm>
            <a:off x="22299645" y="3545659"/>
            <a:ext cx="2041089" cy="33820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Zahra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D6BD30-1D3C-4243-8F39-41B9F35B43EC}"/>
              </a:ext>
            </a:extLst>
          </p:cNvPr>
          <p:cNvSpPr/>
          <p:nvPr/>
        </p:nvSpPr>
        <p:spPr>
          <a:xfrm>
            <a:off x="17501757" y="3577560"/>
            <a:ext cx="2247068" cy="33140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Ashraf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834489-1B7E-405E-9B21-1800382D19F8}"/>
              </a:ext>
            </a:extLst>
          </p:cNvPr>
          <p:cNvSpPr/>
          <p:nvPr/>
        </p:nvSpPr>
        <p:spPr>
          <a:xfrm>
            <a:off x="15229927" y="1030291"/>
            <a:ext cx="2219372" cy="31656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Ahmed Abu El-Regal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CB19AF-A234-47F4-A7A8-D4F022B3077C}"/>
              </a:ext>
            </a:extLst>
          </p:cNvPr>
          <p:cNvSpPr/>
          <p:nvPr/>
        </p:nvSpPr>
        <p:spPr>
          <a:xfrm>
            <a:off x="15838427" y="2581034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Mohammad </a:t>
            </a:r>
            <a:r>
              <a:rPr lang="en-US" b="1" dirty="0" err="1"/>
              <a:t>Anter</a:t>
            </a:r>
            <a:endParaRPr lang="en-US" b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C6795F4-8C9C-41A0-A55B-9566F0620529}"/>
              </a:ext>
            </a:extLst>
          </p:cNvPr>
          <p:cNvSpPr/>
          <p:nvPr/>
        </p:nvSpPr>
        <p:spPr>
          <a:xfrm>
            <a:off x="15502534" y="1806529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Islam </a:t>
            </a:r>
            <a:r>
              <a:rPr lang="en-US" b="1" dirty="0" err="1"/>
              <a:t>Khater</a:t>
            </a:r>
            <a:endParaRPr lang="en-US" b="1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19AB6EA-FE3A-4B8E-83D1-2DA57B97DABF}"/>
              </a:ext>
            </a:extLst>
          </p:cNvPr>
          <p:cNvSpPr/>
          <p:nvPr/>
        </p:nvSpPr>
        <p:spPr>
          <a:xfrm>
            <a:off x="24535191" y="3566170"/>
            <a:ext cx="2072764" cy="32399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Rana Hesham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14F6BEB8-1615-4B92-AE90-3077FB9DCD43}"/>
              </a:ext>
            </a:extLst>
          </p:cNvPr>
          <p:cNvSpPr/>
          <p:nvPr/>
        </p:nvSpPr>
        <p:spPr>
          <a:xfrm>
            <a:off x="26643483" y="2587472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Noura</a:t>
            </a:r>
            <a:r>
              <a:rPr lang="en-US" b="1" dirty="0"/>
              <a:t> Abd El-Naser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9D1D49-DD39-4A14-9AEE-7E30D8E5A28B}"/>
              </a:ext>
            </a:extLst>
          </p:cNvPr>
          <p:cNvSpPr/>
          <p:nvPr/>
        </p:nvSpPr>
        <p:spPr>
          <a:xfrm>
            <a:off x="26962442" y="1802756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Merna Osama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BA0C733-BCBC-4293-861C-89DBB7C72F19}"/>
              </a:ext>
            </a:extLst>
          </p:cNvPr>
          <p:cNvSpPr/>
          <p:nvPr/>
        </p:nvSpPr>
        <p:spPr>
          <a:xfrm>
            <a:off x="27344330" y="1033950"/>
            <a:ext cx="2072764" cy="30912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Heba</a:t>
            </a:r>
            <a:r>
              <a:rPr lang="en-US" b="1" dirty="0"/>
              <a:t> </a:t>
            </a:r>
            <a:r>
              <a:rPr lang="en-US" b="1" dirty="0" err="1"/>
              <a:t>Esmail</a:t>
            </a:r>
            <a:endParaRPr lang="en-US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3DDBCC-580E-45B6-8426-18F120B8F768}"/>
              </a:ext>
            </a:extLst>
          </p:cNvPr>
          <p:cNvSpPr/>
          <p:nvPr/>
        </p:nvSpPr>
        <p:spPr>
          <a:xfrm>
            <a:off x="19830705" y="3277300"/>
            <a:ext cx="2247068" cy="300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Solution Architect 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EAD54B9-9D7A-42E5-9EBF-AC8E7851FA02}"/>
              </a:ext>
            </a:extLst>
          </p:cNvPr>
          <p:cNvSpPr/>
          <p:nvPr/>
        </p:nvSpPr>
        <p:spPr>
          <a:xfrm>
            <a:off x="22267969" y="3289630"/>
            <a:ext cx="2072765" cy="3091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Frontend Developer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AAA4216-B54B-43D0-90CF-21DE3DCCDB4A}"/>
              </a:ext>
            </a:extLst>
          </p:cNvPr>
          <p:cNvSpPr/>
          <p:nvPr/>
        </p:nvSpPr>
        <p:spPr>
          <a:xfrm>
            <a:off x="17501757" y="3299673"/>
            <a:ext cx="2247068" cy="27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Backend Developer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11847C7-7C2D-41C4-88D4-5D2C4426A5CE}"/>
              </a:ext>
            </a:extLst>
          </p:cNvPr>
          <p:cNvSpPr/>
          <p:nvPr/>
        </p:nvSpPr>
        <p:spPr>
          <a:xfrm>
            <a:off x="15069812" y="761494"/>
            <a:ext cx="2247068" cy="2778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IOS Developer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A824795-C219-49FA-BA86-F4615C60F729}"/>
              </a:ext>
            </a:extLst>
          </p:cNvPr>
          <p:cNvSpPr/>
          <p:nvPr/>
        </p:nvSpPr>
        <p:spPr>
          <a:xfrm>
            <a:off x="15689501" y="2302277"/>
            <a:ext cx="2097405" cy="273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Developer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7CE1F83-11B0-408C-BC3E-0F3CB3441062}"/>
              </a:ext>
            </a:extLst>
          </p:cNvPr>
          <p:cNvSpPr/>
          <p:nvPr/>
        </p:nvSpPr>
        <p:spPr>
          <a:xfrm>
            <a:off x="15386660" y="1529414"/>
            <a:ext cx="2097405" cy="2733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Android Developer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0060F65-4D2F-4FBB-87B7-A044BFA76FAA}"/>
              </a:ext>
            </a:extLst>
          </p:cNvPr>
          <p:cNvSpPr/>
          <p:nvPr/>
        </p:nvSpPr>
        <p:spPr>
          <a:xfrm>
            <a:off x="24530930" y="3278541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System Analyst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369E37-F3D8-45FD-8092-C88470AF30C0}"/>
              </a:ext>
            </a:extLst>
          </p:cNvPr>
          <p:cNvSpPr/>
          <p:nvPr/>
        </p:nvSpPr>
        <p:spPr>
          <a:xfrm>
            <a:off x="26801156" y="2315425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Frontend developer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7ED00DE-FAED-4AB0-9EEB-5DA129FEBC66}"/>
              </a:ext>
            </a:extLst>
          </p:cNvPr>
          <p:cNvSpPr/>
          <p:nvPr/>
        </p:nvSpPr>
        <p:spPr>
          <a:xfrm>
            <a:off x="27111939" y="1522918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&amp; UX designer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835D01F-033E-4345-9281-2176110545B1}"/>
              </a:ext>
            </a:extLst>
          </p:cNvPr>
          <p:cNvSpPr/>
          <p:nvPr/>
        </p:nvSpPr>
        <p:spPr>
          <a:xfrm>
            <a:off x="27536973" y="749434"/>
            <a:ext cx="2077317" cy="287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UI &amp; UX designer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B8046D9-9985-4BF6-B279-39E864FEB170}"/>
              </a:ext>
            </a:extLst>
          </p:cNvPr>
          <p:cNvSpPr/>
          <p:nvPr/>
        </p:nvSpPr>
        <p:spPr>
          <a:xfrm>
            <a:off x="20594799" y="5764134"/>
            <a:ext cx="3524576" cy="286777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Supervisor : DR Samir Abd El-</a:t>
            </a:r>
            <a:r>
              <a:rPr lang="en-US" b="1" dirty="0" err="1"/>
              <a:t>Razik</a:t>
            </a:r>
            <a:r>
              <a:rPr lang="en-US" b="1" dirty="0"/>
              <a:t> </a:t>
            </a:r>
          </a:p>
        </p:txBody>
      </p:sp>
      <p:sp>
        <p:nvSpPr>
          <p:cNvPr id="41" name="Rectangle: Single Corner Rounded 40">
            <a:extLst>
              <a:ext uri="{FF2B5EF4-FFF2-40B4-BE49-F238E27FC236}">
                <a16:creationId xmlns:a16="http://schemas.microsoft.com/office/drawing/2014/main" id="{CD667D1F-4D1B-4468-826E-60EDE6E2EE98}"/>
              </a:ext>
            </a:extLst>
          </p:cNvPr>
          <p:cNvSpPr/>
          <p:nvPr/>
        </p:nvSpPr>
        <p:spPr>
          <a:xfrm>
            <a:off x="688620" y="537169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Abstract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2DFA0FFE-4269-483E-A4F0-E0BA1EFA488D}"/>
              </a:ext>
            </a:extLst>
          </p:cNvPr>
          <p:cNvSpPr/>
          <p:nvPr/>
        </p:nvSpPr>
        <p:spPr>
          <a:xfrm>
            <a:off x="717355" y="13811699"/>
            <a:ext cx="2933508" cy="28837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Conceptual Model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2FA05D3-028C-4089-891F-0C7024A09318}"/>
              </a:ext>
            </a:extLst>
          </p:cNvPr>
          <p:cNvSpPr/>
          <p:nvPr/>
        </p:nvSpPr>
        <p:spPr>
          <a:xfrm>
            <a:off x="583876" y="1547366"/>
            <a:ext cx="11860865" cy="56938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Project is an application and architecture of how to use the Microservices Architecture to build an Interactive Learning services for students.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Applying different design patterns that can integrate any type of services or platforms or programming languages.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business vision of the project takes the student into a lifecycle of 4 levels (Skills Building – Entertainment - Interaction – Career development) using Internal services integrated with External services.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 is composed of internal and external services as components or small projects that interact with each other illustrated in the following conceptual model. </a:t>
            </a:r>
          </a:p>
        </p:txBody>
      </p:sp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FD4749A6-A181-4F0E-90BE-8D14FCAF5D03}"/>
              </a:ext>
            </a:extLst>
          </p:cNvPr>
          <p:cNvSpPr/>
          <p:nvPr/>
        </p:nvSpPr>
        <p:spPr>
          <a:xfrm>
            <a:off x="727666" y="14582390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42A88D1-BC7B-4FE9-B076-6752A4FABD34}"/>
              </a:ext>
            </a:extLst>
          </p:cNvPr>
          <p:cNvSpPr/>
          <p:nvPr/>
        </p:nvSpPr>
        <p:spPr>
          <a:xfrm>
            <a:off x="583876" y="15614021"/>
            <a:ext cx="11860865" cy="267765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Traditional Monolithic systems have not the ability to sustain the learning systems, are not scalable enough to integrate new methodologies of learning from the external environments.</a:t>
            </a:r>
          </a:p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Accepting the Microservice architecture and the Agile processes to these environments make a new life for solving all the problems.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31CFD78-DC7A-4AF0-9EE2-5332A17E13AE}"/>
              </a:ext>
            </a:extLst>
          </p:cNvPr>
          <p:cNvSpPr/>
          <p:nvPr/>
        </p:nvSpPr>
        <p:spPr>
          <a:xfrm>
            <a:off x="583875" y="18194884"/>
            <a:ext cx="11860865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Microservice have the ability to merge and conquer all other systems; make the process of development very easy by divide the development teams to SCRUMS illustrating the process in the following figure.</a:t>
            </a:r>
            <a:endParaRPr 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B1DE7C3-14DF-4CE7-92EB-9CE652BCCFC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" t="4065" r="3065" b="10107"/>
          <a:stretch/>
        </p:blipFill>
        <p:spPr>
          <a:xfrm>
            <a:off x="583875" y="20909638"/>
            <a:ext cx="11524174" cy="5914062"/>
          </a:xfrm>
          <a:prstGeom prst="rect">
            <a:avLst/>
          </a:prstGeom>
        </p:spPr>
      </p:pic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C337C4E0-2B2D-4E15-94A4-FD9F0B9460B1}"/>
              </a:ext>
            </a:extLst>
          </p:cNvPr>
          <p:cNvSpPr/>
          <p:nvPr/>
        </p:nvSpPr>
        <p:spPr>
          <a:xfrm>
            <a:off x="556717" y="27009296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Objectives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F53F401-452D-4AB3-B8BA-A905D954D53A}"/>
              </a:ext>
            </a:extLst>
          </p:cNvPr>
          <p:cNvSpPr/>
          <p:nvPr/>
        </p:nvSpPr>
        <p:spPr>
          <a:xfrm>
            <a:off x="556717" y="27963699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Project Team </a:t>
            </a:r>
          </a:p>
        </p:txBody>
      </p:sp>
      <p:sp>
        <p:nvSpPr>
          <p:cNvPr id="55" name="Arrow: Notched Right 54">
            <a:extLst>
              <a:ext uri="{FF2B5EF4-FFF2-40B4-BE49-F238E27FC236}">
                <a16:creationId xmlns:a16="http://schemas.microsoft.com/office/drawing/2014/main" id="{39921C75-C3E3-4BF1-B795-553FAF363ADE}"/>
              </a:ext>
            </a:extLst>
          </p:cNvPr>
          <p:cNvSpPr/>
          <p:nvPr/>
        </p:nvSpPr>
        <p:spPr>
          <a:xfrm>
            <a:off x="3968050" y="27805874"/>
            <a:ext cx="2791733" cy="1078523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9BD6A2BE-930F-4552-BC17-3EE04B98E000}"/>
              </a:ext>
            </a:extLst>
          </p:cNvPr>
          <p:cNvSpPr/>
          <p:nvPr/>
        </p:nvSpPr>
        <p:spPr>
          <a:xfrm>
            <a:off x="32940692" y="27750946"/>
            <a:ext cx="4496495" cy="136509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</a:rPr>
              <a:t>TAVSS join the external worlds with the faculty service bus and create a new life for every student to have a realistic learning techniques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7401C1A-EDB5-4A16-8D90-E8740B2C257A}"/>
              </a:ext>
            </a:extLst>
          </p:cNvPr>
          <p:cNvSpPr/>
          <p:nvPr/>
        </p:nvSpPr>
        <p:spPr>
          <a:xfrm>
            <a:off x="556717" y="29654970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Faculty</a:t>
            </a:r>
          </a:p>
        </p:txBody>
      </p:sp>
      <p:sp>
        <p:nvSpPr>
          <p:cNvPr id="58" name="Arrow: Notched Right 57">
            <a:extLst>
              <a:ext uri="{FF2B5EF4-FFF2-40B4-BE49-F238E27FC236}">
                <a16:creationId xmlns:a16="http://schemas.microsoft.com/office/drawing/2014/main" id="{F824339F-D0AF-485D-AFDD-31B1433EED6E}"/>
              </a:ext>
            </a:extLst>
          </p:cNvPr>
          <p:cNvSpPr/>
          <p:nvPr/>
        </p:nvSpPr>
        <p:spPr>
          <a:xfrm>
            <a:off x="3968050" y="28876539"/>
            <a:ext cx="3094146" cy="2283399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5B9A06EA-2632-415A-BB2C-1A6AB3F8E3E8}"/>
              </a:ext>
            </a:extLst>
          </p:cNvPr>
          <p:cNvSpPr/>
          <p:nvPr/>
        </p:nvSpPr>
        <p:spPr>
          <a:xfrm>
            <a:off x="7186481" y="29070700"/>
            <a:ext cx="5112900" cy="5183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Improving Teaching Techniques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BF438BD-23EA-45F3-BD9E-2037AB8F6926}"/>
              </a:ext>
            </a:extLst>
          </p:cNvPr>
          <p:cNvSpPr/>
          <p:nvPr/>
        </p:nvSpPr>
        <p:spPr>
          <a:xfrm>
            <a:off x="7209072" y="29710339"/>
            <a:ext cx="5112900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Optimizing System Performance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66B2B5F6-B5EE-4B43-9908-C6DD34704E07}"/>
              </a:ext>
            </a:extLst>
          </p:cNvPr>
          <p:cNvSpPr/>
          <p:nvPr/>
        </p:nvSpPr>
        <p:spPr>
          <a:xfrm>
            <a:off x="7225638" y="30313741"/>
            <a:ext cx="5112900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Integrate External Services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57F23C89-4C35-499C-9D52-08FDB84A25BC}"/>
              </a:ext>
            </a:extLst>
          </p:cNvPr>
          <p:cNvSpPr/>
          <p:nvPr/>
        </p:nvSpPr>
        <p:spPr>
          <a:xfrm>
            <a:off x="556717" y="31494857"/>
            <a:ext cx="3094146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>
                <a:solidFill>
                  <a:schemeClr val="bg1"/>
                </a:solidFill>
              </a:rPr>
              <a:t>Students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02DB6D32-A2F5-4CF4-815A-3D80311AD598}"/>
              </a:ext>
            </a:extLst>
          </p:cNvPr>
          <p:cNvSpPr/>
          <p:nvPr/>
        </p:nvSpPr>
        <p:spPr>
          <a:xfrm>
            <a:off x="7170025" y="31322579"/>
            <a:ext cx="5274713" cy="51834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Connecting to work places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D76411C-D2AA-4DDB-8BF3-5ABA6FA3E45E}"/>
              </a:ext>
            </a:extLst>
          </p:cNvPr>
          <p:cNvSpPr/>
          <p:nvPr/>
        </p:nvSpPr>
        <p:spPr>
          <a:xfrm>
            <a:off x="7138938" y="31962219"/>
            <a:ext cx="5305801" cy="51834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Challenging &amp; interactive Learning</a:t>
            </a:r>
          </a:p>
        </p:txBody>
      </p:sp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C82B6F8C-9FB8-43B9-87B1-3F6C1C03E8BB}"/>
              </a:ext>
            </a:extLst>
          </p:cNvPr>
          <p:cNvSpPr/>
          <p:nvPr/>
        </p:nvSpPr>
        <p:spPr>
          <a:xfrm>
            <a:off x="32917685" y="562524"/>
            <a:ext cx="8322197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RESULTS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E0503F35-3137-4F83-8CC6-51622073DA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0858" y="1495231"/>
            <a:ext cx="5775040" cy="47939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8F32D6-C64A-42EE-8D05-B37C57512C0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0311" y="9656527"/>
            <a:ext cx="10047013" cy="7388293"/>
          </a:xfrm>
          <a:prstGeom prst="rect">
            <a:avLst/>
          </a:prstGeom>
        </p:spPr>
      </p:pic>
      <p:sp>
        <p:nvSpPr>
          <p:cNvPr id="67" name="Rectangle: Single Corner Rounded 66">
            <a:extLst>
              <a:ext uri="{FF2B5EF4-FFF2-40B4-BE49-F238E27FC236}">
                <a16:creationId xmlns:a16="http://schemas.microsoft.com/office/drawing/2014/main" id="{1CB3DE8D-772F-425A-83DD-94161898478E}"/>
              </a:ext>
            </a:extLst>
          </p:cNvPr>
          <p:cNvSpPr/>
          <p:nvPr/>
        </p:nvSpPr>
        <p:spPr>
          <a:xfrm>
            <a:off x="32917685" y="6599899"/>
            <a:ext cx="7694660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Consuming Microservices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7C5CF4-D280-46AD-98CC-BA03C8817071}"/>
              </a:ext>
            </a:extLst>
          </p:cNvPr>
          <p:cNvSpPr/>
          <p:nvPr/>
        </p:nvSpPr>
        <p:spPr>
          <a:xfrm>
            <a:off x="33346664" y="10428791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58AAEC-99E1-487A-A1D3-557AC06E8D65}"/>
              </a:ext>
            </a:extLst>
          </p:cNvPr>
          <p:cNvSpPr/>
          <p:nvPr/>
        </p:nvSpPr>
        <p:spPr>
          <a:xfrm>
            <a:off x="33346664" y="777818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Courses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5348E28-9F04-4BD4-8DEC-901723B8FA09}"/>
              </a:ext>
            </a:extLst>
          </p:cNvPr>
          <p:cNvSpPr/>
          <p:nvPr/>
        </p:nvSpPr>
        <p:spPr>
          <a:xfrm>
            <a:off x="33242491" y="767212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40AD151-0FBF-4863-AD3D-613000B6C199}"/>
              </a:ext>
            </a:extLst>
          </p:cNvPr>
          <p:cNvSpPr/>
          <p:nvPr/>
        </p:nvSpPr>
        <p:spPr>
          <a:xfrm>
            <a:off x="35140740" y="767212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0C5B3331-AA9C-4AC2-BE03-78B0AB2D6857}"/>
              </a:ext>
            </a:extLst>
          </p:cNvPr>
          <p:cNvSpPr/>
          <p:nvPr/>
        </p:nvSpPr>
        <p:spPr>
          <a:xfrm>
            <a:off x="37087948" y="7741249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Communities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00D0DF4-5B91-48ED-BE0E-5AC35CD99003}"/>
              </a:ext>
            </a:extLst>
          </p:cNvPr>
          <p:cNvSpPr/>
          <p:nvPr/>
        </p:nvSpPr>
        <p:spPr>
          <a:xfrm>
            <a:off x="36983775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A0E22A6-0826-4797-A19E-4A4F09BF97D7}"/>
              </a:ext>
            </a:extLst>
          </p:cNvPr>
          <p:cNvSpPr/>
          <p:nvPr/>
        </p:nvSpPr>
        <p:spPr>
          <a:xfrm>
            <a:off x="38882024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E9C023-DCF9-430C-A8A5-6929EDE84785}"/>
              </a:ext>
            </a:extLst>
          </p:cNvPr>
          <p:cNvSpPr/>
          <p:nvPr/>
        </p:nvSpPr>
        <p:spPr>
          <a:xfrm>
            <a:off x="41304903" y="7741249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Identity</a:t>
            </a:r>
          </a:p>
          <a:p>
            <a:pPr algn="ctr"/>
            <a:r>
              <a:rPr lang="en-US" dirty="0"/>
              <a:t>Microservices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033F163-F56E-4D75-B234-BFA5CFFD78B1}"/>
              </a:ext>
            </a:extLst>
          </p:cNvPr>
          <p:cNvSpPr/>
          <p:nvPr/>
        </p:nvSpPr>
        <p:spPr>
          <a:xfrm>
            <a:off x="41200730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56E1EE9-C331-4D2D-9E1C-3F4AE2ECDC3F}"/>
              </a:ext>
            </a:extLst>
          </p:cNvPr>
          <p:cNvSpPr/>
          <p:nvPr/>
        </p:nvSpPr>
        <p:spPr>
          <a:xfrm>
            <a:off x="43098979" y="7635182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64E5D61-5058-435B-8C9C-085998C47FAC}"/>
              </a:ext>
            </a:extLst>
          </p:cNvPr>
          <p:cNvSpPr/>
          <p:nvPr/>
        </p:nvSpPr>
        <p:spPr>
          <a:xfrm>
            <a:off x="33364484" y="1761199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Acclaims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3CB8D4B-AF71-4D75-BE13-B0A49C046946}"/>
              </a:ext>
            </a:extLst>
          </p:cNvPr>
          <p:cNvSpPr/>
          <p:nvPr/>
        </p:nvSpPr>
        <p:spPr>
          <a:xfrm>
            <a:off x="33260311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708C138-57F8-4281-BBA4-8712FEC07883}"/>
              </a:ext>
            </a:extLst>
          </p:cNvPr>
          <p:cNvSpPr/>
          <p:nvPr/>
        </p:nvSpPr>
        <p:spPr>
          <a:xfrm>
            <a:off x="35158560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1046FD-A5FB-4A6A-A6D8-9AE485617ED3}"/>
              </a:ext>
            </a:extLst>
          </p:cNvPr>
          <p:cNvSpPr/>
          <p:nvPr/>
        </p:nvSpPr>
        <p:spPr>
          <a:xfrm>
            <a:off x="37087948" y="17611997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Microservice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D7480A0-1B29-43F7-A046-50C7A9249369}"/>
              </a:ext>
            </a:extLst>
          </p:cNvPr>
          <p:cNvSpPr/>
          <p:nvPr/>
        </p:nvSpPr>
        <p:spPr>
          <a:xfrm>
            <a:off x="36983775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F34C18-235E-4164-BF8D-3EF0E6E57C12}"/>
              </a:ext>
            </a:extLst>
          </p:cNvPr>
          <p:cNvSpPr/>
          <p:nvPr/>
        </p:nvSpPr>
        <p:spPr>
          <a:xfrm>
            <a:off x="38882024" y="17505930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5D7B9EE-8316-41E3-9E23-25AE1D7F5D67}"/>
              </a:ext>
            </a:extLst>
          </p:cNvPr>
          <p:cNvSpPr/>
          <p:nvPr/>
        </p:nvSpPr>
        <p:spPr>
          <a:xfrm>
            <a:off x="41304903" y="17656932"/>
            <a:ext cx="1898248" cy="8687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Real-Time</a:t>
            </a:r>
          </a:p>
          <a:p>
            <a:pPr algn="ctr"/>
            <a:r>
              <a:rPr lang="en-US" dirty="0"/>
              <a:t>Microservices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304B24D-689B-438E-956A-2172339EE75E}"/>
              </a:ext>
            </a:extLst>
          </p:cNvPr>
          <p:cNvSpPr/>
          <p:nvPr/>
        </p:nvSpPr>
        <p:spPr>
          <a:xfrm>
            <a:off x="41200730" y="17550865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FB8C65B-29F6-42C5-9ABB-CC444AEC07B8}"/>
              </a:ext>
            </a:extLst>
          </p:cNvPr>
          <p:cNvSpPr/>
          <p:nvPr/>
        </p:nvSpPr>
        <p:spPr>
          <a:xfrm>
            <a:off x="43098979" y="17550865"/>
            <a:ext cx="208345" cy="11574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A52DAE6-1FEC-4F3A-A7B9-E1606FA04B3D}"/>
              </a:ext>
            </a:extLst>
          </p:cNvPr>
          <p:cNvCxnSpPr>
            <a:stCxn id="70" idx="1"/>
            <a:endCxn id="4" idx="1"/>
          </p:cNvCxnSpPr>
          <p:nvPr/>
        </p:nvCxnSpPr>
        <p:spPr>
          <a:xfrm rot="10800000" flipH="1" flipV="1">
            <a:off x="33242490" y="8250855"/>
            <a:ext cx="104173" cy="2901354"/>
          </a:xfrm>
          <a:prstGeom prst="bentConnector3">
            <a:avLst>
              <a:gd name="adj1" fmla="val -219443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1325F3C-ED4E-4124-B938-DE1A67D774A1}"/>
              </a:ext>
            </a:extLst>
          </p:cNvPr>
          <p:cNvSpPr/>
          <p:nvPr/>
        </p:nvSpPr>
        <p:spPr>
          <a:xfrm>
            <a:off x="35575251" y="10011430"/>
            <a:ext cx="5950558" cy="7033390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BA68FBD7-C828-4ED8-817B-F4EC8CC05E91}"/>
              </a:ext>
            </a:extLst>
          </p:cNvPr>
          <p:cNvCxnSpPr>
            <a:cxnSpLocks/>
            <a:stCxn id="72" idx="2"/>
            <a:endCxn id="87" idx="0"/>
          </p:cNvCxnSpPr>
          <p:nvPr/>
        </p:nvCxnSpPr>
        <p:spPr>
          <a:xfrm rot="16200000" flipH="1">
            <a:off x="37593099" y="9053999"/>
            <a:ext cx="1401404" cy="51345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07D714A-9BB9-4D26-A76D-489D49CBBBDE}"/>
              </a:ext>
            </a:extLst>
          </p:cNvPr>
          <p:cNvCxnSpPr>
            <a:cxnSpLocks/>
            <a:stCxn id="75" idx="2"/>
            <a:endCxn id="90" idx="0"/>
          </p:cNvCxnSpPr>
          <p:nvPr/>
        </p:nvCxnSpPr>
        <p:spPr>
          <a:xfrm rot="5400000">
            <a:off x="41736734" y="8955605"/>
            <a:ext cx="862873" cy="1717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7A79B76-84E2-46D8-99BC-1DC2651F07C3}"/>
              </a:ext>
            </a:extLst>
          </p:cNvPr>
          <p:cNvSpPr/>
          <p:nvPr/>
        </p:nvSpPr>
        <p:spPr>
          <a:xfrm>
            <a:off x="41133189" y="9472899"/>
            <a:ext cx="1898248" cy="538609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8E306AB-0C8B-42A9-9534-83483235F316}"/>
              </a:ext>
            </a:extLst>
          </p:cNvPr>
          <p:cNvSpPr/>
          <p:nvPr/>
        </p:nvSpPr>
        <p:spPr>
          <a:xfrm>
            <a:off x="41751975" y="10299836"/>
            <a:ext cx="1555349" cy="6851051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A6F2A0A-D1D6-4EBA-80E8-AF445161D521}"/>
              </a:ext>
            </a:extLst>
          </p:cNvPr>
          <p:cNvCxnSpPr>
            <a:cxnSpLocks/>
            <a:stCxn id="84" idx="0"/>
            <a:endCxn id="92" idx="2"/>
          </p:cNvCxnSpPr>
          <p:nvPr/>
        </p:nvCxnSpPr>
        <p:spPr>
          <a:xfrm rot="5400000" flipH="1" flipV="1">
            <a:off x="42138816" y="17266099"/>
            <a:ext cx="506045" cy="275623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E36CB7A-4077-4368-B830-B58B01706E3C}"/>
              </a:ext>
            </a:extLst>
          </p:cNvPr>
          <p:cNvSpPr/>
          <p:nvPr/>
        </p:nvSpPr>
        <p:spPr>
          <a:xfrm>
            <a:off x="33364483" y="14222239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CA2B2AF0-36A6-445D-8DE9-401B522511FB}"/>
              </a:ext>
            </a:extLst>
          </p:cNvPr>
          <p:cNvCxnSpPr>
            <a:cxnSpLocks/>
            <a:stCxn id="79" idx="1"/>
            <a:endCxn id="96" idx="1"/>
          </p:cNvCxnSpPr>
          <p:nvPr/>
        </p:nvCxnSpPr>
        <p:spPr>
          <a:xfrm rot="10800000" flipH="1">
            <a:off x="33260311" y="14945657"/>
            <a:ext cx="104172" cy="3139008"/>
          </a:xfrm>
          <a:prstGeom prst="bentConnector3">
            <a:avLst>
              <a:gd name="adj1" fmla="val -219445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EAF87B7-9B94-4073-8D2E-AC01C1585763}"/>
              </a:ext>
            </a:extLst>
          </p:cNvPr>
          <p:cNvSpPr/>
          <p:nvPr/>
        </p:nvSpPr>
        <p:spPr>
          <a:xfrm>
            <a:off x="33290692" y="11963806"/>
            <a:ext cx="1898248" cy="144683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2C489FAF-802E-4670-A564-4E00BF84BD6D}"/>
              </a:ext>
            </a:extLst>
          </p:cNvPr>
          <p:cNvCxnSpPr>
            <a:cxnSpLocks/>
            <a:stCxn id="82" idx="1"/>
            <a:endCxn id="100" idx="3"/>
          </p:cNvCxnSpPr>
          <p:nvPr/>
        </p:nvCxnSpPr>
        <p:spPr>
          <a:xfrm rot="10800000">
            <a:off x="35188941" y="12687225"/>
            <a:ext cx="1794835" cy="5397441"/>
          </a:xfrm>
          <a:prstGeom prst="bentConnector3">
            <a:avLst>
              <a:gd name="adj1" fmla="val 86577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: Single Corner Rounded 107">
            <a:extLst>
              <a:ext uri="{FF2B5EF4-FFF2-40B4-BE49-F238E27FC236}">
                <a16:creationId xmlns:a16="http://schemas.microsoft.com/office/drawing/2014/main" id="{4E9E2600-613F-41AB-BCA8-705EBBA36337}"/>
              </a:ext>
            </a:extLst>
          </p:cNvPr>
          <p:cNvSpPr/>
          <p:nvPr/>
        </p:nvSpPr>
        <p:spPr>
          <a:xfrm>
            <a:off x="33121002" y="19039312"/>
            <a:ext cx="7694660" cy="726535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Business Model/Cost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F230D388-62A1-48BA-8FEA-AF96D296D0C9}"/>
              </a:ext>
            </a:extLst>
          </p:cNvPr>
          <p:cNvSpPr/>
          <p:nvPr/>
        </p:nvSpPr>
        <p:spPr>
          <a:xfrm>
            <a:off x="32492823" y="20692607"/>
            <a:ext cx="1797177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FB9D1CFB-7DBD-4813-BEE5-21498F7EAA93}"/>
              </a:ext>
            </a:extLst>
          </p:cNvPr>
          <p:cNvSpPr/>
          <p:nvPr/>
        </p:nvSpPr>
        <p:spPr>
          <a:xfrm>
            <a:off x="32565168" y="25065905"/>
            <a:ext cx="1186096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Cloud Server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E9AB85B-E04D-4FF9-8B90-9A073D6E9C9F}"/>
              </a:ext>
            </a:extLst>
          </p:cNvPr>
          <p:cNvSpPr/>
          <p:nvPr/>
        </p:nvSpPr>
        <p:spPr>
          <a:xfrm>
            <a:off x="32527307" y="21635782"/>
            <a:ext cx="1847057" cy="6412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1562918-7CA2-4222-AF9F-ADB0E8D6D3B2}"/>
              </a:ext>
            </a:extLst>
          </p:cNvPr>
          <p:cNvSpPr/>
          <p:nvPr/>
        </p:nvSpPr>
        <p:spPr>
          <a:xfrm>
            <a:off x="32534383" y="22427906"/>
            <a:ext cx="1847057" cy="6412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Microsoft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81FE3A74-F382-43FC-BA8E-595F8B3DE6BA}"/>
              </a:ext>
            </a:extLst>
          </p:cNvPr>
          <p:cNvSpPr/>
          <p:nvPr/>
        </p:nvSpPr>
        <p:spPr>
          <a:xfrm>
            <a:off x="34868779" y="22773754"/>
            <a:ext cx="1611827" cy="1223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BB25DDA-F4EC-42AB-BE6D-3C1DEA89854E}"/>
              </a:ext>
            </a:extLst>
          </p:cNvPr>
          <p:cNvSpPr/>
          <p:nvPr/>
        </p:nvSpPr>
        <p:spPr>
          <a:xfrm>
            <a:off x="34843091" y="22919400"/>
            <a:ext cx="1937669" cy="3864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Architecture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2C162BB4-FD9C-4437-8D68-E70F256FC86C}"/>
              </a:ext>
            </a:extLst>
          </p:cNvPr>
          <p:cNvSpPr/>
          <p:nvPr/>
        </p:nvSpPr>
        <p:spPr>
          <a:xfrm>
            <a:off x="34803457" y="23478577"/>
            <a:ext cx="1961558" cy="346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Team Work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0F4DA075-8C1D-4289-9C14-08CE074EC298}"/>
              </a:ext>
            </a:extLst>
          </p:cNvPr>
          <p:cNvSpPr/>
          <p:nvPr/>
        </p:nvSpPr>
        <p:spPr>
          <a:xfrm>
            <a:off x="35349085" y="25034649"/>
            <a:ext cx="1735159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Devices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6BE5DE46-49CD-4F26-8F08-169C047FAAC9}"/>
              </a:ext>
            </a:extLst>
          </p:cNvPr>
          <p:cNvSpPr/>
          <p:nvPr/>
        </p:nvSpPr>
        <p:spPr>
          <a:xfrm>
            <a:off x="33434899" y="25088969"/>
            <a:ext cx="2150712" cy="781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Development Tools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F86D941C-DC3E-4D53-B94E-AC4A24A35993}"/>
              </a:ext>
            </a:extLst>
          </p:cNvPr>
          <p:cNvSpPr/>
          <p:nvPr/>
        </p:nvSpPr>
        <p:spPr>
          <a:xfrm>
            <a:off x="34854319" y="20884373"/>
            <a:ext cx="1735159" cy="38647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Platforms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168EC0C-2CB7-41B0-91CB-1E13BDDB025E}"/>
              </a:ext>
            </a:extLst>
          </p:cNvPr>
          <p:cNvSpPr/>
          <p:nvPr/>
        </p:nvSpPr>
        <p:spPr>
          <a:xfrm>
            <a:off x="37305882" y="21499463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361F62E-02AC-4046-B031-A581088D6A4E}"/>
              </a:ext>
            </a:extLst>
          </p:cNvPr>
          <p:cNvSpPr/>
          <p:nvPr/>
        </p:nvSpPr>
        <p:spPr>
          <a:xfrm>
            <a:off x="39588903" y="22723075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73057BC-1E06-4823-B3BF-E5BC26A7BEEB}"/>
              </a:ext>
            </a:extLst>
          </p:cNvPr>
          <p:cNvSpPr/>
          <p:nvPr/>
        </p:nvSpPr>
        <p:spPr>
          <a:xfrm>
            <a:off x="39816224" y="24756139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925B1E4-AF85-47CA-B5D7-FF318E628332}"/>
              </a:ext>
            </a:extLst>
          </p:cNvPr>
          <p:cNvSpPr/>
          <p:nvPr/>
        </p:nvSpPr>
        <p:spPr>
          <a:xfrm>
            <a:off x="41966001" y="21470202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EA83AD0-8700-4E19-B38C-D81EB356BC70}"/>
              </a:ext>
            </a:extLst>
          </p:cNvPr>
          <p:cNvSpPr/>
          <p:nvPr/>
        </p:nvSpPr>
        <p:spPr>
          <a:xfrm>
            <a:off x="39586887" y="20712768"/>
            <a:ext cx="1611827" cy="1269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533A9642-37E2-4CAB-84B6-5BF0D1620CCC}"/>
              </a:ext>
            </a:extLst>
          </p:cNvPr>
          <p:cNvSpPr/>
          <p:nvPr/>
        </p:nvSpPr>
        <p:spPr>
          <a:xfrm>
            <a:off x="37138483" y="20686915"/>
            <a:ext cx="1847713" cy="105142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Integration </a:t>
            </a:r>
            <a:r>
              <a:rPr lang="en-US" sz="1600" b="1" dirty="0">
                <a:solidFill>
                  <a:schemeClr val="tx1"/>
                </a:solidFill>
              </a:rPr>
              <a:t>between</a:t>
            </a:r>
            <a:r>
              <a:rPr lang="en-US" sz="1400" b="1" dirty="0">
                <a:solidFill>
                  <a:schemeClr val="tx1"/>
                </a:solidFill>
              </a:rPr>
              <a:t> faculties and companies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E271D3A8-E94E-43A0-AD7B-96FE5FCD0BBD}"/>
              </a:ext>
            </a:extLst>
          </p:cNvPr>
          <p:cNvSpPr/>
          <p:nvPr/>
        </p:nvSpPr>
        <p:spPr>
          <a:xfrm>
            <a:off x="37114571" y="21859967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Badges and </a:t>
            </a:r>
            <a:r>
              <a:rPr lang="en-US" sz="1600" b="1" dirty="0">
                <a:solidFill>
                  <a:schemeClr val="tx1"/>
                </a:solidFill>
              </a:rPr>
              <a:t>Certifications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9A542C4B-492B-4390-B49E-459D8BF0A10B}"/>
              </a:ext>
            </a:extLst>
          </p:cNvPr>
          <p:cNvSpPr/>
          <p:nvPr/>
        </p:nvSpPr>
        <p:spPr>
          <a:xfrm>
            <a:off x="37133073" y="22701633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Content Contribution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61E50413-89A3-46C0-87EF-73F160A96B73}"/>
              </a:ext>
            </a:extLst>
          </p:cNvPr>
          <p:cNvSpPr/>
          <p:nvPr/>
        </p:nvSpPr>
        <p:spPr>
          <a:xfrm>
            <a:off x="38665046" y="25043410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Company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D3D2EABD-E534-4BE4-A47F-E6D8EBCDEAD0}"/>
              </a:ext>
            </a:extLst>
          </p:cNvPr>
          <p:cNvSpPr/>
          <p:nvPr/>
        </p:nvSpPr>
        <p:spPr>
          <a:xfrm>
            <a:off x="41200730" y="25040834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3350F55A-8BBA-4864-A461-4CDAD9000890}"/>
              </a:ext>
            </a:extLst>
          </p:cNvPr>
          <p:cNvSpPr/>
          <p:nvPr/>
        </p:nvSpPr>
        <p:spPr>
          <a:xfrm>
            <a:off x="39412124" y="22501597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Web App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8A29BFDA-992E-4809-B9D2-7A5EF0C100E0}"/>
              </a:ext>
            </a:extLst>
          </p:cNvPr>
          <p:cNvSpPr/>
          <p:nvPr/>
        </p:nvSpPr>
        <p:spPr>
          <a:xfrm>
            <a:off x="39487416" y="23355235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Mobile</a:t>
            </a:r>
            <a:r>
              <a:rPr lang="en-US" sz="2000" b="1" dirty="0"/>
              <a:t> App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FD6EF6A6-7333-450A-92F3-C8F874061D3F}"/>
              </a:ext>
            </a:extLst>
          </p:cNvPr>
          <p:cNvSpPr/>
          <p:nvPr/>
        </p:nvSpPr>
        <p:spPr>
          <a:xfrm>
            <a:off x="41811072" y="20724042"/>
            <a:ext cx="1847713" cy="806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Faculty</a:t>
            </a: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CA04B2D-56F3-49DC-B002-038B776AD655}"/>
              </a:ext>
            </a:extLst>
          </p:cNvPr>
          <p:cNvSpPr/>
          <p:nvPr/>
        </p:nvSpPr>
        <p:spPr>
          <a:xfrm>
            <a:off x="41786856" y="21615222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Companies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193C9F9C-4B69-4B5F-8B7D-D81368F1A939}"/>
              </a:ext>
            </a:extLst>
          </p:cNvPr>
          <p:cNvSpPr/>
          <p:nvPr/>
        </p:nvSpPr>
        <p:spPr>
          <a:xfrm>
            <a:off x="41725786" y="22376413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Students</a:t>
            </a: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4280B4C1-F227-4768-B83E-557400591093}"/>
              </a:ext>
            </a:extLst>
          </p:cNvPr>
          <p:cNvSpPr/>
          <p:nvPr/>
        </p:nvSpPr>
        <p:spPr>
          <a:xfrm>
            <a:off x="41751975" y="23155066"/>
            <a:ext cx="1916448" cy="71160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Doctors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050E87C9-C8FB-4649-8D2E-4451D6845B36}"/>
              </a:ext>
            </a:extLst>
          </p:cNvPr>
          <p:cNvSpPr/>
          <p:nvPr/>
        </p:nvSpPr>
        <p:spPr>
          <a:xfrm>
            <a:off x="39793633" y="20333979"/>
            <a:ext cx="1109451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Ranking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51FB1FD-5759-43A6-B9E7-862DD5FFFFE1}"/>
              </a:ext>
            </a:extLst>
          </p:cNvPr>
          <p:cNvSpPr/>
          <p:nvPr/>
        </p:nvSpPr>
        <p:spPr>
          <a:xfrm>
            <a:off x="39749768" y="20843839"/>
            <a:ext cx="1165343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Exams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572CFE6-29B9-41CB-BF4D-837E7C00E213}"/>
              </a:ext>
            </a:extLst>
          </p:cNvPr>
          <p:cNvSpPr/>
          <p:nvPr/>
        </p:nvSpPr>
        <p:spPr>
          <a:xfrm>
            <a:off x="39618440" y="21416214"/>
            <a:ext cx="1565626" cy="45339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Notification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1" name="Rectangle: Single Corner Rounded 150">
            <a:extLst>
              <a:ext uri="{FF2B5EF4-FFF2-40B4-BE49-F238E27FC236}">
                <a16:creationId xmlns:a16="http://schemas.microsoft.com/office/drawing/2014/main" id="{3E03E717-6766-43FE-BBEF-367FE382A34C}"/>
              </a:ext>
            </a:extLst>
          </p:cNvPr>
          <p:cNvSpPr/>
          <p:nvPr/>
        </p:nvSpPr>
        <p:spPr>
          <a:xfrm>
            <a:off x="32998669" y="26497217"/>
            <a:ext cx="6265669" cy="763223"/>
          </a:xfrm>
          <a:prstGeom prst="round1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Conclusions</a:t>
            </a: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82E6E1BB-2329-4279-B180-DD819D60841E}"/>
              </a:ext>
            </a:extLst>
          </p:cNvPr>
          <p:cNvPicPr/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4037" y="25550970"/>
            <a:ext cx="4279267" cy="800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47CA3965-1063-4DA5-915F-F487BF00777E}"/>
              </a:ext>
            </a:extLst>
          </p:cNvPr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7686" y="29481686"/>
            <a:ext cx="3590809" cy="3426454"/>
          </a:xfrm>
          <a:prstGeom prst="rect">
            <a:avLst/>
          </a:prstGeom>
        </p:spPr>
      </p:pic>
      <p:sp>
        <p:nvSpPr>
          <p:cNvPr id="119" name="Multiplication Sign 118">
            <a:extLst>
              <a:ext uri="{FF2B5EF4-FFF2-40B4-BE49-F238E27FC236}">
                <a16:creationId xmlns:a16="http://schemas.microsoft.com/office/drawing/2014/main" id="{A482D3D6-8627-4779-AFBC-4A18D57088C1}"/>
              </a:ext>
            </a:extLst>
          </p:cNvPr>
          <p:cNvSpPr/>
          <p:nvPr/>
        </p:nvSpPr>
        <p:spPr>
          <a:xfrm>
            <a:off x="36175519" y="30655519"/>
            <a:ext cx="988379" cy="1008837"/>
          </a:xfrm>
          <a:prstGeom prst="mathMultiply">
            <a:avLst/>
          </a:prstGeom>
          <a:solidFill>
            <a:srgbClr val="FE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19A1E05C-079C-43DD-AC95-5E2E11522FD6}"/>
              </a:ext>
            </a:extLst>
          </p:cNvPr>
          <p:cNvCxnSpPr>
            <a:cxnSpLocks/>
            <a:stCxn id="56" idx="3"/>
            <a:endCxn id="119" idx="1"/>
          </p:cNvCxnSpPr>
          <p:nvPr/>
        </p:nvCxnSpPr>
        <p:spPr>
          <a:xfrm flipH="1">
            <a:off x="36926514" y="28433492"/>
            <a:ext cx="510673" cy="2464324"/>
          </a:xfrm>
          <a:prstGeom prst="bentConnector4">
            <a:avLst>
              <a:gd name="adj1" fmla="val -44764"/>
              <a:gd name="adj2" fmla="val 58932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AD86D029-CED8-417C-9EAB-9F74E0FB66B6}"/>
              </a:ext>
            </a:extLst>
          </p:cNvPr>
          <p:cNvSpPr/>
          <p:nvPr/>
        </p:nvSpPr>
        <p:spPr>
          <a:xfrm>
            <a:off x="7076969" y="28039841"/>
            <a:ext cx="5399000" cy="72653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bg1"/>
                </a:solidFill>
              </a:rPr>
              <a:t>Microservices Gaining Know How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ED02C1-EF1B-4BF6-A699-2F6A4F98E654}"/>
              </a:ext>
            </a:extLst>
          </p:cNvPr>
          <p:cNvSpPr/>
          <p:nvPr/>
        </p:nvSpPr>
        <p:spPr>
          <a:xfrm>
            <a:off x="19189100" y="2745802"/>
            <a:ext cx="588693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Teaching Assistant Versus Student Services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F97281-2DEF-4709-BF70-64A02D70C3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483" y="364581"/>
            <a:ext cx="1071710" cy="1071710"/>
          </a:xfrm>
          <a:prstGeom prst="rect">
            <a:avLst/>
          </a:prstGeom>
        </p:spPr>
      </p:pic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AC96BFDE-F030-41E4-83EC-795D41B2E9AA}"/>
              </a:ext>
            </a:extLst>
          </p:cNvPr>
          <p:cNvSpPr/>
          <p:nvPr/>
        </p:nvSpPr>
        <p:spPr>
          <a:xfrm>
            <a:off x="10843420" y="33713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DA165F0-6A3D-4734-BD15-B5E2391AD1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797" y="14308034"/>
            <a:ext cx="1026000" cy="1026000"/>
          </a:xfrm>
          <a:prstGeom prst="rect">
            <a:avLst/>
          </a:prstGeom>
        </p:spPr>
      </p:pic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6CC0453D-C8FE-416D-8A80-A8C3B25774DD}"/>
              </a:ext>
            </a:extLst>
          </p:cNvPr>
          <p:cNvSpPr/>
          <p:nvPr/>
        </p:nvSpPr>
        <p:spPr>
          <a:xfrm>
            <a:off x="10812984" y="13934638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3DC186C-2E9E-41CF-9818-E8FB32F461B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628" y="27070707"/>
            <a:ext cx="994306" cy="994306"/>
          </a:xfrm>
          <a:prstGeom prst="rect">
            <a:avLst/>
          </a:prstGeom>
        </p:spPr>
      </p:pic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0209E3D7-CE0B-4FB5-AEA5-48C7F0BE2A26}"/>
              </a:ext>
            </a:extLst>
          </p:cNvPr>
          <p:cNvSpPr/>
          <p:nvPr/>
        </p:nvSpPr>
        <p:spPr>
          <a:xfrm>
            <a:off x="10700153" y="26718913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01A8D1C-D632-4F46-8E9C-B4524599DE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725897" y="1472687"/>
            <a:ext cx="4916338" cy="482083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7F57F3B-9C83-460C-ADAB-6F91C82F5D1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290" y="15899156"/>
            <a:ext cx="1076293" cy="1076293"/>
          </a:xfrm>
          <a:prstGeom prst="rect">
            <a:avLst/>
          </a:prstGeom>
        </p:spPr>
      </p:pic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B707A2A1-4198-43C1-8487-AD2A78CEADDF}"/>
              </a:ext>
            </a:extLst>
          </p:cNvPr>
          <p:cNvSpPr/>
          <p:nvPr/>
        </p:nvSpPr>
        <p:spPr>
          <a:xfrm>
            <a:off x="29351266" y="15580008"/>
            <a:ext cx="1687155" cy="33086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READ MORE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A029AE7-864B-4833-A6C7-68FB4C328B0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9898" y="18621719"/>
            <a:ext cx="1040685" cy="1040685"/>
          </a:xfrm>
          <a:prstGeom prst="rect">
            <a:avLst/>
          </a:prstGeom>
        </p:spPr>
      </p:pic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CD94D8AE-E19E-4FD1-96A5-CD11CBA16CEE}"/>
              </a:ext>
            </a:extLst>
          </p:cNvPr>
          <p:cNvSpPr/>
          <p:nvPr/>
        </p:nvSpPr>
        <p:spPr>
          <a:xfrm>
            <a:off x="29311005" y="18250491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ADCD13AB-C4DD-44E3-BB8A-E23091FD6D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4027" y="329343"/>
            <a:ext cx="1076294" cy="1076294"/>
          </a:xfrm>
          <a:prstGeom prst="rect">
            <a:avLst/>
          </a:prstGeom>
        </p:spPr>
      </p:pic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16A1EFDE-15A6-4E8E-8199-2BC0027C0E75}"/>
              </a:ext>
            </a:extLst>
          </p:cNvPr>
          <p:cNvSpPr/>
          <p:nvPr/>
        </p:nvSpPr>
        <p:spPr>
          <a:xfrm>
            <a:off x="41939394" y="0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4C516602-542A-4287-9414-718AD02356B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119" y="31683245"/>
            <a:ext cx="1076293" cy="1076293"/>
          </a:xfrm>
          <a:prstGeom prst="rect">
            <a:avLst/>
          </a:prstGeom>
        </p:spPr>
      </p:pic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AE81F9C4-E1F7-46B7-9419-9326762BDB9C}"/>
              </a:ext>
            </a:extLst>
          </p:cNvPr>
          <p:cNvSpPr/>
          <p:nvPr/>
        </p:nvSpPr>
        <p:spPr>
          <a:xfrm>
            <a:off x="37163898" y="31313291"/>
            <a:ext cx="1687155" cy="33086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READ MORE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1CBAFA1-3976-4BD6-9B45-9D8326BABF3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313" y="18862209"/>
            <a:ext cx="800195" cy="800195"/>
          </a:xfrm>
          <a:prstGeom prst="rect">
            <a:avLst/>
          </a:prstGeom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EB208339-9EA9-4193-BC7B-2CF3493AFF61}"/>
              </a:ext>
            </a:extLst>
          </p:cNvPr>
          <p:cNvSpPr/>
          <p:nvPr/>
        </p:nvSpPr>
        <p:spPr>
          <a:xfrm>
            <a:off x="41905239" y="18621719"/>
            <a:ext cx="1112937" cy="18868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READ MORE</a:t>
            </a:r>
          </a:p>
        </p:txBody>
      </p:sp>
      <p:sp>
        <p:nvSpPr>
          <p:cNvPr id="160" name="Arrow: Notched Right 159">
            <a:extLst>
              <a:ext uri="{FF2B5EF4-FFF2-40B4-BE49-F238E27FC236}">
                <a16:creationId xmlns:a16="http://schemas.microsoft.com/office/drawing/2014/main" id="{EE8E5F2C-00E5-4E28-95A0-3090426CBBED}"/>
              </a:ext>
            </a:extLst>
          </p:cNvPr>
          <p:cNvSpPr/>
          <p:nvPr/>
        </p:nvSpPr>
        <p:spPr>
          <a:xfrm>
            <a:off x="3935569" y="31322579"/>
            <a:ext cx="2791733" cy="1078523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581DDFA-29D5-4031-8964-6F45E647152B}"/>
              </a:ext>
            </a:extLst>
          </p:cNvPr>
          <p:cNvSpPr/>
          <p:nvPr/>
        </p:nvSpPr>
        <p:spPr>
          <a:xfrm>
            <a:off x="40919400" y="27854910"/>
            <a:ext cx="2343150" cy="476250"/>
          </a:xfrm>
          <a:prstGeom prst="rect">
            <a:avLst/>
          </a:prstGeom>
          <a:solidFill>
            <a:srgbClr val="50D1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Student Can’t migrate his studies in faculty to support Market Place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204083-87CE-473C-922C-05713B50EB07}"/>
              </a:ext>
            </a:extLst>
          </p:cNvPr>
          <p:cNvSpPr/>
          <p:nvPr/>
        </p:nvSpPr>
        <p:spPr>
          <a:xfrm>
            <a:off x="40101521" y="29159107"/>
            <a:ext cx="2108199" cy="549162"/>
          </a:xfrm>
          <a:prstGeom prst="rect">
            <a:avLst/>
          </a:prstGeom>
          <a:solidFill>
            <a:srgbClr val="F7BE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The Market Place need more professional developers 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03FED33F-58F8-4F39-A886-07E635B0B876}"/>
              </a:ext>
            </a:extLst>
          </p:cNvPr>
          <p:cNvSpPr/>
          <p:nvPr/>
        </p:nvSpPr>
        <p:spPr>
          <a:xfrm>
            <a:off x="40990781" y="30510124"/>
            <a:ext cx="2316544" cy="549162"/>
          </a:xfrm>
          <a:prstGeom prst="rect">
            <a:avLst/>
          </a:prstGeom>
          <a:solidFill>
            <a:srgbClr val="F48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Students Suffer from the methodologies of Teaching {Old , poor technologies}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58FD716-8052-4AC9-9617-80A47FCA4AE4}"/>
              </a:ext>
            </a:extLst>
          </p:cNvPr>
          <p:cNvSpPr/>
          <p:nvPr/>
        </p:nvSpPr>
        <p:spPr>
          <a:xfrm>
            <a:off x="40101521" y="31757985"/>
            <a:ext cx="2461786" cy="549162"/>
          </a:xfrm>
          <a:prstGeom prst="rect">
            <a:avLst/>
          </a:prstGeom>
          <a:solidFill>
            <a:srgbClr val="D331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The Teaching staff have the powerful techniques to share info.</a:t>
            </a:r>
          </a:p>
        </p:txBody>
      </p:sp>
    </p:spTree>
    <p:extLst>
      <p:ext uri="{BB962C8B-B14F-4D97-AF65-F5344CB8AC3E}">
        <p14:creationId xmlns:p14="http://schemas.microsoft.com/office/powerpoint/2010/main" val="1768267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967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548</TotalTime>
  <Words>418</Words>
  <Application>Microsoft Office PowerPoint</Application>
  <PresentationFormat>Custom</PresentationFormat>
  <Paragraphs>104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38</cp:revision>
  <dcterms:created xsi:type="dcterms:W3CDTF">2020-01-29T19:33:51Z</dcterms:created>
  <dcterms:modified xsi:type="dcterms:W3CDTF">2020-02-05T14:33:32Z</dcterms:modified>
</cp:coreProperties>
</file>